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63" r:id="rId4"/>
    <p:sldId id="264" r:id="rId5"/>
    <p:sldId id="265" r:id="rId6"/>
    <p:sldId id="262" r:id="rId7"/>
    <p:sldId id="266" r:id="rId8"/>
    <p:sldId id="261" r:id="rId9"/>
    <p:sldId id="267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345F-A9C3-497A-A630-95E97C97B53A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B8EC6-EC9B-4B8E-BE64-DBD7248BC5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345F-A9C3-497A-A630-95E97C97B53A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B8EC6-EC9B-4B8E-BE64-DBD7248BC5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345F-A9C3-497A-A630-95E97C97B53A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B8EC6-EC9B-4B8E-BE64-DBD7248BC5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345F-A9C3-497A-A630-95E97C97B53A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B8EC6-EC9B-4B8E-BE64-DBD7248BC5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345F-A9C3-497A-A630-95E97C97B53A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B8EC6-EC9B-4B8E-BE64-DBD7248BC5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345F-A9C3-497A-A630-95E97C97B53A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B8EC6-EC9B-4B8E-BE64-DBD7248BC5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345F-A9C3-497A-A630-95E97C97B53A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B8EC6-EC9B-4B8E-BE64-DBD7248BC5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345F-A9C3-497A-A630-95E97C97B53A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B8EC6-EC9B-4B8E-BE64-DBD7248BC5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345F-A9C3-497A-A630-95E97C97B53A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B8EC6-EC9B-4B8E-BE64-DBD7248BC5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345F-A9C3-497A-A630-95E97C97B53A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B8EC6-EC9B-4B8E-BE64-DBD7248BC5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E345F-A9C3-497A-A630-95E97C97B53A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CB8EC6-EC9B-4B8E-BE64-DBD7248BC5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7E345F-A9C3-497A-A630-95E97C97B53A}" type="datetimeFigureOut">
              <a:rPr lang="ru-RU" smtClean="0"/>
              <a:pPr/>
              <a:t>12.09.2018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B8EC6-EC9B-4B8E-BE64-DBD7248BC5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0CDE8BEBB3E5E24B38584234218BAC65B2D9C4FDB1B0FCE38568196012H0y6Q" TargetMode="External"/><Relationship Id="rId2" Type="http://schemas.openxmlformats.org/officeDocument/2006/relationships/hyperlink" Target="consultantplus://offline/ref=978C98534DA80B8CF18F1AF0BDE7EDC5626C90385F23B4D4A3153D228FF7u8Q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692696"/>
            <a:ext cx="8640960" cy="403244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«Особенности налогообложения доходов иностранной организации, полученных в виде дивидендов»</a:t>
            </a:r>
            <a:endParaRPr lang="ru-RU" dirty="0" smtClean="0"/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009531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r>
              <a:rPr lang="ru-RU" dirty="0" smtClean="0"/>
              <a:t>!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6632"/>
            <a:ext cx="8640960" cy="208823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r>
              <a:rPr lang="ru-RU" sz="7000" b="1" dirty="0">
                <a:latin typeface="Times New Roman" pitchFamily="18" charset="0"/>
                <a:cs typeface="Times New Roman" pitchFamily="18" charset="0"/>
              </a:rPr>
              <a:t>Письма ФНС России по спорам, связанным с оспариванием выводов налоговых органов о неправомерном применении налоговыми агентами льготных условий налогообложения при взимании налога на прибыль с доходов иностранных организаций, выплаченных от источников в Российской Федерации.</a:t>
            </a:r>
            <a:endParaRPr lang="ru-RU" sz="7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95536" y="2492896"/>
            <a:ext cx="8229600" cy="1143000"/>
          </a:xfrm>
          <a:prstGeom prst="rect">
            <a:avLst/>
          </a:prstGeom>
          <a:ln>
            <a:solidFill>
              <a:schemeClr val="tx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rmAutofit fontScale="5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Письмо ФНС России от 28.04.2018 № СА-4-9/8285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320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«О практике рассмотрения споров по применению концепции лица, имеющего фактическое право на доход (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бенефициарного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собственника)»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95536" y="4365104"/>
            <a:ext cx="8229600" cy="1440160"/>
          </a:xfrm>
          <a:prstGeom prst="rect">
            <a:avLst/>
          </a:prstGeom>
          <a:ln>
            <a:solidFill>
              <a:schemeClr val="tx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Письмо ФНС России от 17.05.2017 № СА-4-7/9270@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«О практике рассмотрения споров по вопросу неправомерного применения налоговыми агентами льготных условий налогообложения при взимании налога на прибыль с доходов иностранных организаций»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452596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В целях применения положений международного договора, предусматривающего возможность применения пониженной ставки налога, иностранное лицо не признается имеющим фактическое право на доходы от источников в Российской Федерации, если оно:</a:t>
            </a:r>
          </a:p>
          <a:p>
            <a:pPr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-  обладает ограниченными полномочиями в отношении распоряжения        </a:t>
            </a:r>
            <a:br>
              <a:rPr lang="ru-RU" sz="1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такими доходами;</a:t>
            </a:r>
          </a:p>
          <a:p>
            <a:pPr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-    осуществляет в отношении указанных доходов посреднические функции в интересах иного лица, не выполняя никаких иных функций и не принимая на себя никаких рисков;</a:t>
            </a:r>
          </a:p>
          <a:p>
            <a:pPr algn="just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-   прямо или косвенно выплачивая такие доходы (полностью или частично) этому иному лицу, которое при прямом получении таких доходов от источников в Российской Федерации не имело бы права на применение указанных в пункте 3 статьи 7 НК РФ положений международного договора Российской Федерации по вопросам налогообложения.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504056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письме ФНС России от 17.05.2017 № СА-4-7/9270 указано на необходимость налоговым органам уделять особое внимание исследованию и анализу следующих вопросов: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- самостоятельности принятия решений директорами иностранных компаний;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- наличие полномочий по распоряжению доходом;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- осуществление предпринимательских функций;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- признаки ведения деятельности (персонал, офис, общехозяйственные затраты);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- получение экономической выгоды от дохода (использование полученного дохода в предпринимательской деятельности);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- несение коммерческих рисков в отношении активов;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- характер денежных потоков, т.е. наличие или отсутствие юридических и фактических обязательств по дальнейшему перечислению дохода;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- системность транзитных платежей по перечислению дохода от лица резидента страны – участника соглашения в адрес лица, не имеющего льгот по соответствующему международному налоговому соглашению.</a:t>
            </a:r>
          </a:p>
          <a:p>
            <a:endParaRPr lang="ru-RU" sz="2200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548680"/>
            <a:ext cx="8229600" cy="619268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В письме ФНС России от 28.04.2018 № СА-4-9/8285 перечислены признаки, которые могут свидетельствовать о формальном осуществлении деятельности иностранной компанией: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доход от оказания информационно-консультационных услуг, в виде положительной курсовой разницы от купли-продажи иностранной валюты, доход в виде высокой процентной ставки по вкладам, разовая покупка привилегированных акций, владение акциями и долями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аффилированных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компаний следует считать несущественными;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приобретение долей различных компаний не признается подтверждением ведения инвестиционной деятельности в случае, если иностранная компания не принимает участия в деятельности приобретенных компаний, реальной деятельности они не ведут, доходы от них не поступают, приобретение долей было формальным;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создание дочерних организаций не свидетельствует о реальном осуществлении самостоятельной предпринимательской деятельности в случае, если фактически решения о создании дочерних организаций принимаются не иностранной организацией;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протоколы собрания совета директоров не признаются в качестве доказательств ведения активной инвестиционной и хозяйственной деятельности иностранной компанией в случае, если в них отсутствуют конкретные деловые цели и задачи, связанные с коммерческой деятельностью этой иностранной компанией, а указаны лишь общие вопросы;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компании, только обслуживающие интересы собственной группы 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аффилированных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 ней лиц, не могут пользоваться преимуществами международных соглашений об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избежании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двойного налогообложения в случаях, если получение ими дохода не оправдано с экономической точки зрения.</a:t>
            </a:r>
          </a:p>
          <a:p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467544" y="2204864"/>
            <a:ext cx="8208912" cy="936104"/>
          </a:xfrm>
          <a:prstGeom prst="rect">
            <a:avLst/>
          </a:prstGeom>
          <a:ln>
            <a:solidFill>
              <a:schemeClr val="tx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Письмо Минфина России от 27.12.2016 № 03-08-05/78443</a:t>
            </a:r>
          </a:p>
          <a:p>
            <a:pPr algn="ctr">
              <a:spcBef>
                <a:spcPct val="0"/>
              </a:spcBef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67544" y="3645024"/>
            <a:ext cx="8229600" cy="936104"/>
          </a:xfrm>
          <a:prstGeom prst="rect">
            <a:avLst/>
          </a:prstGeom>
          <a:ln>
            <a:solidFill>
              <a:schemeClr val="tx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Письмо Минфина России от 28.12.2016 № 03-08-05/78852</a:t>
            </a:r>
          </a:p>
          <a:p>
            <a:pPr algn="ctr">
              <a:spcBef>
                <a:spcPct val="0"/>
              </a:spcBef>
            </a:pPr>
            <a:endParaRPr lang="ru-RU" sz="2000" dirty="0" smtClean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67544" y="5229200"/>
            <a:ext cx="8208912" cy="864096"/>
          </a:xfrm>
          <a:prstGeom prst="rect">
            <a:avLst/>
          </a:prstGeom>
          <a:ln>
            <a:solidFill>
              <a:schemeClr val="tx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Письмо Минфина России от 24.07.2018 № 03-08-05/51824</a:t>
            </a:r>
          </a:p>
          <a:p>
            <a:pPr algn="ctr">
              <a:spcBef>
                <a:spcPct val="0"/>
              </a:spcBef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6632"/>
            <a:ext cx="8640960" cy="151216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r>
              <a:rPr lang="ru-RU" sz="7000" b="1" dirty="0" smtClean="0">
                <a:latin typeface="Times New Roman" pitchFamily="18" charset="0"/>
                <a:cs typeface="Times New Roman" pitchFamily="18" charset="0"/>
              </a:rPr>
              <a:t>Письма Минфина России, в которых рассмотрен вопрос документального подтверждения фактического права иностранной организации на получение дохода в виде дивидендов в целях применения льгот по налогу на прибыль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525658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Документы (информация), которые могут быть представлены для определения фактического получателя дохода в виде дивидендов в целях применения пониженных ставок: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1) наличие у получателя дохода права усмотрения в отношении распоряжения и пользования полученным доходом. Минфин уточняет, что могут быть представлены следующие документы: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документы (информация), подтверждающие наличие (отсутствие) договорных обязательств, ограничивающих права использования полученных доходов, перед третьими лицами, местом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резидентства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или регистрации которых являются страны без налоговых соглашений с Россией;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документы (информация), подтверждающие (опровергающие) предопределенность выплаты доходов третьим лицам, местом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резидентства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или регистрации которых являются страны без налоговых соглашений с Россией;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2) документы (информация), подтверждающие возникновение у получателя дохода налоговых обязательств, свидетельствующих об отсутствии экономии на налоге у источника в Российской Федерации при последующей передаче денежных средств третьим лицам, местом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резидентства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или регистрации которых являются страны без налоговых соглашений с Россией;</a:t>
            </a:r>
          </a:p>
          <a:p>
            <a:pPr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3) документы (информация), подтверждающие получателем дохода фактической предпринимательской деятельности.</a:t>
            </a:r>
          </a:p>
          <a:p>
            <a:endParaRPr lang="ru-RU" sz="1400" dirty="0"/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16632"/>
            <a:ext cx="8640960" cy="50405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Судебная практика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3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1628800"/>
            <a:ext cx="8208912" cy="864096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Постановление Арбитражного суда Московского округа от 05.04.2018 № Ф05-3523/2018 по делу № А40-73573/2017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 заявлению ООО «Аукционная компания 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Союзпушнина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67544" y="4149080"/>
            <a:ext cx="8208912" cy="14401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Постановление Арбитражного суда Волго-Вятского округа от 07.08.2017 №Ф01-3058/2017 по делу № А11-6602/2016 (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2"/>
              </a:rPr>
              <a:t>Определением Верховного Суда РФ от 14.12.2017 № 301-КГ17-18409 отказано в передаче дела № А11-6602/2016 в Судебную коллегию по экономическим спорам Верховного Суда РФ для пересмотра в порядке кассационного производства данного постановления)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 заявлению ПАО 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Владимиская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энергодобывающая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компания»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67544" y="836712"/>
            <a:ext cx="8208912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Постановление Арбитражного суда Уральского округа от 16.07.2018 № Ф09-3559/18 по делу № А50-29761/2017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 заявлению 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Нефтьсервисхолдинг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67544" y="5661248"/>
            <a:ext cx="8208912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Постановление Девятого арбитражного апелляционного суда от 07.02.2017 № 09АП-63463/2016 по делу № А40-113217/16 (в суд кассационной инстанции не обжаловалось)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 заявлению ПАО «Северсталь»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67544" y="2564904"/>
            <a:ext cx="8208912" cy="151216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Постановление Арбитражного суда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Западно-Сибирского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округа от 06.09.2017 № Ф04-3149/2017 по делу №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А27-16584/2016 (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Определением Верховного Суда РФ от 25.12.2017 № 304-КГ17-19528 отказано в передаче дела № А27-16584/2016 в Судебную коллегию по экономическим спорам Верховного Суда РФ для пересмотра в порядке кассационного производства данного постановления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заявлению ООО «Краснобродский Южный»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5400599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buNone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    Для применения  положений международных договоров Российской Федерации и (или) ставок налога, предусмотренных НК РФ, в отношении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лица, имеющего фактическое право на дивиденды</a:t>
            </a:r>
            <a:r>
              <a:rPr lang="ru-RU" sz="17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700" smtClean="0">
                <a:latin typeface="Times New Roman" pitchFamily="18" charset="0"/>
                <a:cs typeface="Times New Roman" pitchFamily="18" charset="0"/>
              </a:rPr>
              <a:t>налоговому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агенту при выплате дивидендов необходимо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выполнить следующие условия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(п. 1-1.4. ст. 312 НК РФ):</a:t>
            </a:r>
          </a:p>
          <a:p>
            <a:pPr algn="just">
              <a:buFontTx/>
              <a:buChar char="-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лицо, в адрес которого осуществляется выплата, должно признать отсутствие фактического права на доход (</a:t>
            </a:r>
            <a:r>
              <a:rPr lang="ru-RU" sz="1700" dirty="0" err="1" smtClean="0"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. 1 п. 1.2. ст. 312 НК РФ; </a:t>
            </a:r>
            <a:r>
              <a:rPr lang="ru-RU" sz="1700" dirty="0" err="1" smtClean="0">
                <a:latin typeface="Times New Roman" pitchFamily="18" charset="0"/>
                <a:cs typeface="Times New Roman" pitchFamily="18" charset="0"/>
              </a:rPr>
              <a:t>абз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. 1 </a:t>
            </a:r>
            <a:r>
              <a:rPr lang="ru-RU" sz="1700" dirty="0" err="1" smtClean="0"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. 1.1.</a:t>
            </a:r>
            <a:br>
              <a:rPr lang="ru-RU" sz="1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 ст. 312 НК РФ);</a:t>
            </a:r>
          </a:p>
          <a:p>
            <a:pPr algn="just">
              <a:buFontTx/>
              <a:buChar char="-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лицо, имеющее фактическое право на доход, должно прямо и (или) косвенно участвовать в российской организации, выплачивающей дивиденды </a:t>
            </a:r>
            <a:br>
              <a:rPr lang="ru-RU" sz="1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700" dirty="0" err="1" smtClean="0"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. 2 п. 1.2. ст. 312 НК РФ; </a:t>
            </a:r>
            <a:r>
              <a:rPr lang="ru-RU" sz="1700" dirty="0" err="1" smtClean="0">
                <a:latin typeface="Times New Roman" pitchFamily="18" charset="0"/>
                <a:cs typeface="Times New Roman" pitchFamily="18" charset="0"/>
              </a:rPr>
              <a:t>абз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. 1 </a:t>
            </a:r>
            <a:r>
              <a:rPr lang="ru-RU" sz="1700" dirty="0" err="1" smtClean="0"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. 1.1. ст. 312 НК РФ);</a:t>
            </a:r>
          </a:p>
          <a:p>
            <a:pPr algn="just">
              <a:buFontTx/>
              <a:buChar char="-"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лицо, имеющее фактическое право на доход, должно предоставить налоговому органу до даты выплаты дохода следующие документы:</a:t>
            </a:r>
          </a:p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Подтверждение постоянного местонахождения в государстве, с которым Российская Федерация имеет международный договор по вопросам налогообложения, заверенное компетентным органом соответствующего иностранного государства (сертификат налогового </a:t>
            </a:r>
            <a:r>
              <a:rPr lang="ru-RU" sz="1700" dirty="0" err="1" smtClean="0">
                <a:latin typeface="Times New Roman" pitchFamily="18" charset="0"/>
                <a:cs typeface="Times New Roman" pitchFamily="18" charset="0"/>
              </a:rPr>
              <a:t>резидентства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) </a:t>
            </a:r>
            <a:br>
              <a:rPr lang="ru-RU" sz="1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700" dirty="0" err="1" smtClean="0">
                <a:latin typeface="Times New Roman" pitchFamily="18" charset="0"/>
                <a:cs typeface="Times New Roman" pitchFamily="18" charset="0"/>
              </a:rPr>
              <a:t>абз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. 1 п. 1 ст. 312 НК РФ);</a:t>
            </a:r>
          </a:p>
          <a:p>
            <a:pPr algn="just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Документальное подтверждение, что эта организация имеет фактическое право на получение соответствующего дохода (</a:t>
            </a:r>
            <a:r>
              <a:rPr lang="ru-RU" sz="1700" dirty="0" err="1" smtClean="0">
                <a:latin typeface="Times New Roman" pitchFamily="18" charset="0"/>
                <a:cs typeface="Times New Roman" pitchFamily="18" charset="0"/>
              </a:rPr>
              <a:t>абз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. 1 п. 1 ст. 312 НК РФ).</a:t>
            </a:r>
          </a:p>
          <a:p>
            <a:endParaRPr lang="ru-RU" sz="1400" dirty="0"/>
          </a:p>
        </p:txBody>
      </p:sp>
    </p:spTree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</TotalTime>
  <Words>978</Words>
  <Application>Microsoft Office PowerPoint</Application>
  <PresentationFormat>Экран (4:3)</PresentationFormat>
  <Paragraphs>67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9973-00-993</dc:creator>
  <cp:lastModifiedBy>Аршинцева</cp:lastModifiedBy>
  <cp:revision>71</cp:revision>
  <dcterms:created xsi:type="dcterms:W3CDTF">2018-09-10T11:30:23Z</dcterms:created>
  <dcterms:modified xsi:type="dcterms:W3CDTF">2018-09-12T11:38:44Z</dcterms:modified>
</cp:coreProperties>
</file>